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44" r:id="rId6"/>
    <p:sldId id="114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本文讨论了不同人对人工智能是否比父母更适合当老师的看法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有人认为父母能给予情感支持等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有人觉得人工智能更聪明更友善。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564" y="1045102"/>
            <a:ext cx="10591285" cy="108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Unlike parents who may get angry sometimes, AI can help with homework and always stay calm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AI is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 teacher than parents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99062" y="193801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65487" y="2394754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考查冠词。句意：你认为人工智能是比父母更好的老师吗？</a:t>
            </a:r>
            <a:r>
              <a:rPr lang="en-US" altLang="zh-CN" sz="2400" dirty="0">
                <a:cs typeface="Times New Roman" panose="02020603050405020304" pitchFamily="18" charset="0"/>
              </a:rPr>
              <a:t>teacher“</a:t>
            </a:r>
            <a:r>
              <a:rPr lang="zh-CN" altLang="zh-CN" sz="2400" dirty="0">
                <a:cs typeface="Times New Roman" panose="02020603050405020304" pitchFamily="18" charset="0"/>
              </a:rPr>
              <a:t>老师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为可数名词的单数形式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此处表示泛指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用不定冠词</a:t>
            </a:r>
            <a:r>
              <a:rPr lang="en-US" altLang="zh-CN" sz="2400" dirty="0">
                <a:cs typeface="Times New Roman" panose="02020603050405020304" pitchFamily="18" charset="0"/>
              </a:rPr>
              <a:t>,“better”</a:t>
            </a:r>
            <a:r>
              <a:rPr lang="zh-CN" altLang="zh-CN" sz="2400" dirty="0">
                <a:cs typeface="Times New Roman" panose="02020603050405020304" pitchFamily="18" charset="0"/>
              </a:rPr>
              <a:t>发音以辅音音素开头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不定冠词用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our parents are closer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feel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they can give us a lot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our parents have more real-life experience than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help, we can deal with stress and stay positive toward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is a great tool,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parenting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replace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328395" y="1178646"/>
            <a:ext cx="1226618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/>
              <a:t>worried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365487" y="2960740"/>
            <a:ext cx="11481215" cy="936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2.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考查形容词。句意：当我们感到担忧时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他们可以给我们很多支持。感官动词</a:t>
            </a:r>
            <a:r>
              <a:rPr lang="en-US" altLang="zh-CN" sz="2400" dirty="0">
                <a:cs typeface="Times New Roman" panose="02020603050405020304" pitchFamily="18" charset="0"/>
              </a:rPr>
              <a:t>feel</a:t>
            </a:r>
            <a:r>
              <a:rPr lang="zh-CN" altLang="zh-CN" sz="2400" dirty="0">
                <a:cs typeface="Times New Roman" panose="02020603050405020304" pitchFamily="18" charset="0"/>
              </a:rPr>
              <a:t>后用其形容词形式</a:t>
            </a:r>
            <a:r>
              <a:rPr lang="en-US" altLang="zh-CN" sz="2400" dirty="0">
                <a:cs typeface="Times New Roman" panose="02020603050405020304" pitchFamily="18" charset="0"/>
              </a:rPr>
              <a:t>worried“</a:t>
            </a:r>
            <a:r>
              <a:rPr lang="zh-CN" altLang="zh-CN" sz="2400" dirty="0">
                <a:cs typeface="Times New Roman" panose="02020603050405020304" pitchFamily="18" charset="0"/>
              </a:rPr>
              <a:t>担忧的</a:t>
            </a:r>
            <a:r>
              <a:rPr lang="en-US" altLang="zh-CN" sz="2400" dirty="0">
                <a:cs typeface="Times New Roman" panose="02020603050405020304" pitchFamily="18" charset="0"/>
              </a:rPr>
              <a:t>”,</a:t>
            </a:r>
            <a:r>
              <a:rPr lang="zh-CN" altLang="zh-CN" sz="2400" dirty="0">
                <a:cs typeface="Times New Roman" panose="02020603050405020304" pitchFamily="18" charset="0"/>
              </a:rPr>
              <a:t>形容词作表语。故填</a:t>
            </a:r>
            <a:r>
              <a:rPr lang="en-US" altLang="zh-CN" sz="2400" dirty="0">
                <a:cs typeface="Times New Roman" panose="02020603050405020304" pitchFamily="18" charset="0"/>
              </a:rPr>
              <a:t>worried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66614" y="2051622"/>
            <a:ext cx="816249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/>
              <a:t>their</a:t>
            </a:r>
            <a:endParaRPr lang="zh-CN" altLang="en-US" sz="2400" dirty="0"/>
          </a:p>
        </p:txBody>
      </p:sp>
      <p:sp>
        <p:nvSpPr>
          <p:cNvPr id="11" name="矩形 10"/>
          <p:cNvSpPr/>
          <p:nvPr/>
        </p:nvSpPr>
        <p:spPr>
          <a:xfrm>
            <a:off x="360854" y="3870101"/>
            <a:ext cx="11487461" cy="936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3.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考查代词。句意：在他们的帮助下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我们可以应对压力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对生活保持积极的态度。此处用其形容词性物主代词</a:t>
            </a:r>
            <a:r>
              <a:rPr lang="en-US" altLang="zh-CN" sz="2400" dirty="0">
                <a:cs typeface="Times New Roman" panose="02020603050405020304" pitchFamily="18" charset="0"/>
              </a:rPr>
              <a:t>their“</a:t>
            </a:r>
            <a:r>
              <a:rPr lang="zh-CN" altLang="zh-CN" sz="2400" dirty="0">
                <a:cs typeface="Times New Roman" panose="02020603050405020304" pitchFamily="18" charset="0"/>
              </a:rPr>
              <a:t>他们的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修饰名词</a:t>
            </a:r>
            <a:r>
              <a:rPr lang="en-US" altLang="zh-CN" sz="2400" dirty="0">
                <a:cs typeface="Times New Roman" panose="02020603050405020304" pitchFamily="18" charset="0"/>
              </a:rPr>
              <a:t>help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their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818109" y="2427661"/>
            <a:ext cx="1690719" cy="4968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/>
              <a:t>be replaced</a:t>
            </a:r>
            <a:endParaRPr lang="zh-CN" altLang="en-US" sz="2400" dirty="0"/>
          </a:p>
        </p:txBody>
      </p:sp>
      <p:sp>
        <p:nvSpPr>
          <p:cNvPr id="15" name="矩形 14"/>
          <p:cNvSpPr/>
          <p:nvPr/>
        </p:nvSpPr>
        <p:spPr>
          <a:xfrm>
            <a:off x="365487" y="4806205"/>
            <a:ext cx="11481215" cy="1379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4.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考查被动语态。句意：人工智能是一个很好的工具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但（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父母的</a:t>
            </a:r>
            <a:r>
              <a:rPr lang="zh-CN" altLang="zh-CN" sz="2400" dirty="0">
                <a:cs typeface="Times New Roman" panose="02020603050405020304" pitchFamily="18" charset="0"/>
              </a:rPr>
              <a:t>）养育不会被它取代。根据</a:t>
            </a:r>
            <a:r>
              <a:rPr lang="en-US" altLang="zh-CN" sz="2400" dirty="0">
                <a:cs typeface="Times New Roman" panose="02020603050405020304" pitchFamily="18" charset="0"/>
              </a:rPr>
              <a:t>“by it”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此处用被动语态</a:t>
            </a:r>
            <a:r>
              <a:rPr lang="en-US" altLang="zh-CN" sz="2400" dirty="0">
                <a:cs typeface="Times New Roman" panose="02020603050405020304" pitchFamily="18" charset="0"/>
              </a:rPr>
              <a:t>be done,</a:t>
            </a:r>
            <a:r>
              <a:rPr lang="zh-CN" altLang="zh-CN" sz="2400" dirty="0">
                <a:cs typeface="Times New Roman" panose="02020603050405020304" pitchFamily="18" charset="0"/>
              </a:rPr>
              <a:t>情态动词后</a:t>
            </a:r>
            <a:r>
              <a:rPr lang="en-US" altLang="zh-CN" sz="2400" dirty="0">
                <a:cs typeface="Times New Roman" panose="02020603050405020304" pitchFamily="18" charset="0"/>
              </a:rPr>
              <a:t>be</a:t>
            </a:r>
            <a:r>
              <a:rPr lang="zh-CN" altLang="zh-CN" sz="2400" dirty="0">
                <a:cs typeface="Times New Roman" panose="02020603050405020304" pitchFamily="18" charset="0"/>
              </a:rPr>
              <a:t>动词用原形。故填</a:t>
            </a:r>
            <a:r>
              <a:rPr lang="en-US" altLang="zh-CN" sz="2400" dirty="0">
                <a:cs typeface="Times New Roman" panose="02020603050405020304" pitchFamily="18" charset="0"/>
              </a:rPr>
              <a:t>be replaced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1" grpId="0"/>
      <p:bldP spid="13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09140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—Song Zixi,14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Unlike parents, AI always stays calm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improve the parent-child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relationship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such a smart tool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quickly collect lots of information and offer useful ways to solve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AI never gets tired, making learning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more convenient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71270" y="1639025"/>
            <a:ext cx="681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and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65487" y="3410894"/>
            <a:ext cx="1148121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5.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考查连词。句意：与父母不同</a:t>
            </a:r>
            <a:r>
              <a:rPr lang="en-US" altLang="zh-CN" sz="2400" dirty="0">
                <a:cs typeface="Times New Roman" panose="02020603050405020304" pitchFamily="18" charset="0"/>
              </a:rPr>
              <a:t>,AI</a:t>
            </a:r>
            <a:r>
              <a:rPr lang="zh-CN" altLang="zh-CN" sz="2400" dirty="0">
                <a:cs typeface="Times New Roman" panose="02020603050405020304" pitchFamily="18" charset="0"/>
              </a:rPr>
              <a:t>总是保持冷静和耐心。</a:t>
            </a:r>
            <a:r>
              <a:rPr lang="en-US" altLang="zh-CN" sz="2400" dirty="0">
                <a:cs typeface="Times New Roman" panose="02020603050405020304" pitchFamily="18" charset="0"/>
              </a:rPr>
              <a:t>calm</a:t>
            </a:r>
            <a:r>
              <a:rPr lang="zh-CN" altLang="zh-CN" sz="2400" dirty="0">
                <a:cs typeface="Times New Roman" panose="02020603050405020304" pitchFamily="18" charset="0"/>
              </a:rPr>
              <a:t>和</a:t>
            </a:r>
            <a:r>
              <a:rPr lang="en-US" altLang="zh-CN" sz="2400" dirty="0">
                <a:cs typeface="Times New Roman" panose="02020603050405020304" pitchFamily="18" charset="0"/>
              </a:rPr>
              <a:t>patient</a:t>
            </a:r>
            <a:r>
              <a:rPr lang="zh-CN" altLang="zh-CN" sz="2400" dirty="0">
                <a:cs typeface="Times New Roman" panose="02020603050405020304" pitchFamily="18" charset="0"/>
              </a:rPr>
              <a:t>为并列关系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用</a:t>
            </a:r>
            <a:r>
              <a:rPr lang="en-US" altLang="zh-CN" sz="2400" dirty="0">
                <a:cs typeface="Times New Roman" panose="02020603050405020304" pitchFamily="18" charset="0"/>
              </a:rPr>
              <a:t>and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和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连接。故填</a:t>
            </a:r>
            <a:r>
              <a:rPr lang="en-US" altLang="zh-CN" sz="2400" dirty="0">
                <a:cs typeface="Times New Roman" panose="02020603050405020304" pitchFamily="18" charset="0"/>
              </a:rPr>
              <a:t>and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103318" y="2079061"/>
            <a:ext cx="715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that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65487" y="4311328"/>
            <a:ext cx="11481215" cy="936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 spc="-100" dirty="0">
                <a:cs typeface="Times New Roman" panose="02020603050405020304" pitchFamily="18" charset="0"/>
              </a:rPr>
              <a:t>6. [</a:t>
            </a:r>
            <a:r>
              <a:rPr lang="zh-CN" altLang="zh-CN" sz="24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spc="-100" dirty="0">
                <a:cs typeface="Times New Roman" panose="02020603050405020304" pitchFamily="18" charset="0"/>
              </a:rPr>
              <a:t>]</a:t>
            </a:r>
            <a:r>
              <a:rPr lang="zh-CN" altLang="zh-CN" sz="2400" spc="-100" dirty="0">
                <a:cs typeface="Times New Roman" panose="02020603050405020304" pitchFamily="18" charset="0"/>
              </a:rPr>
              <a:t>考查状语从句。句意：它是一个如此智能的工具</a:t>
            </a:r>
            <a:r>
              <a:rPr lang="en-US" altLang="zh-CN" sz="2400" spc="-100" dirty="0">
                <a:cs typeface="Times New Roman" panose="02020603050405020304" pitchFamily="18" charset="0"/>
              </a:rPr>
              <a:t>,</a:t>
            </a:r>
            <a:r>
              <a:rPr lang="zh-CN" altLang="zh-CN" sz="2400" spc="-100" dirty="0">
                <a:cs typeface="Times New Roman" panose="02020603050405020304" pitchFamily="18" charset="0"/>
              </a:rPr>
              <a:t>可以快速收集大量信息</a:t>
            </a:r>
            <a:r>
              <a:rPr lang="en-US" altLang="zh-CN" sz="2400" spc="-100" dirty="0">
                <a:cs typeface="Times New Roman" panose="02020603050405020304" pitchFamily="18" charset="0"/>
              </a:rPr>
              <a:t>,</a:t>
            </a:r>
            <a:r>
              <a:rPr lang="zh-CN" altLang="zh-CN" sz="2400" spc="-100" dirty="0">
                <a:cs typeface="Times New Roman" panose="02020603050405020304" pitchFamily="18" charset="0"/>
              </a:rPr>
              <a:t>并提供解决问题的有用方法。</a:t>
            </a:r>
            <a:r>
              <a:rPr lang="en-US" altLang="zh-CN" sz="2400" spc="-100" dirty="0">
                <a:cs typeface="Times New Roman" panose="02020603050405020304" pitchFamily="18" charset="0"/>
              </a:rPr>
              <a:t>such... that... “</a:t>
            </a:r>
            <a:r>
              <a:rPr lang="zh-CN" altLang="zh-CN" sz="2400" spc="-100" dirty="0">
                <a:cs typeface="Times New Roman" panose="02020603050405020304" pitchFamily="18" charset="0"/>
              </a:rPr>
              <a:t>如此</a:t>
            </a:r>
            <a:r>
              <a:rPr lang="en-US" altLang="zh-CN" sz="2400" spc="-100" dirty="0">
                <a:cs typeface="Times New Roman" panose="02020603050405020304" pitchFamily="18" charset="0"/>
              </a:rPr>
              <a:t>……</a:t>
            </a:r>
            <a:r>
              <a:rPr lang="zh-CN" altLang="zh-CN" sz="2400" spc="-100" dirty="0">
                <a:cs typeface="Times New Roman" panose="02020603050405020304" pitchFamily="18" charset="0"/>
              </a:rPr>
              <a:t>以至于</a:t>
            </a:r>
            <a:r>
              <a:rPr lang="en-US" altLang="zh-CN" sz="2400" spc="-100" dirty="0">
                <a:cs typeface="Times New Roman" panose="02020603050405020304" pitchFamily="18" charset="0"/>
              </a:rPr>
              <a:t>”,</a:t>
            </a:r>
            <a:r>
              <a:rPr lang="zh-CN" altLang="zh-CN" sz="2400" spc="-100" dirty="0">
                <a:cs typeface="Times New Roman" panose="02020603050405020304" pitchFamily="18" charset="0"/>
              </a:rPr>
              <a:t>引导结果状语从句。故填</a:t>
            </a:r>
            <a:r>
              <a:rPr lang="en-US" altLang="zh-CN" sz="2400" spc="-100" dirty="0">
                <a:cs typeface="Times New Roman" panose="02020603050405020304" pitchFamily="18" charset="0"/>
              </a:rPr>
              <a:t>that</a:t>
            </a:r>
            <a:r>
              <a:rPr lang="zh-CN" altLang="zh-CN" sz="2400" spc="-100" dirty="0">
                <a:cs typeface="Times New Roman" panose="02020603050405020304" pitchFamily="18" charset="0"/>
              </a:rPr>
              <a:t>。</a:t>
            </a:r>
            <a:endParaRPr lang="zh-CN" altLang="zh-CN" sz="90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990750" y="2949229"/>
            <a:ext cx="9525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easier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65487" y="5229200"/>
            <a:ext cx="1148121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7.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考查形容词比较级。句意：此外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人工智能永远不会累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使学习更容易、更方便。根据语境可知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此处用形容词</a:t>
            </a:r>
            <a:r>
              <a:rPr lang="en-US" altLang="zh-CN" sz="2400" dirty="0">
                <a:cs typeface="Times New Roman" panose="02020603050405020304" pitchFamily="18" charset="0"/>
              </a:rPr>
              <a:t>easy“</a:t>
            </a:r>
            <a:r>
              <a:rPr lang="zh-CN" altLang="zh-CN" sz="2400" dirty="0">
                <a:cs typeface="Times New Roman" panose="02020603050405020304" pitchFamily="18" charset="0"/>
              </a:rPr>
              <a:t>容易的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的比较级形式。故填</a:t>
            </a:r>
            <a:r>
              <a:rPr lang="en-US" altLang="zh-CN" sz="2400" dirty="0">
                <a:cs typeface="Times New Roman" panose="02020603050405020304" pitchFamily="18" charset="0"/>
              </a:rPr>
              <a:t>easier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28393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—Miao Muchen,14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have trouble </a:t>
            </a:r>
            <a:r>
              <a:rPr lang="en-US" altLang="zh-CN" sz="2300" spc="-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300" spc="-1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sz="23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AI gives me step-by-step help </a:t>
            </a:r>
            <a:r>
              <a:rPr lang="en-US" altLang="zh-CN" sz="2300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patiently</a:t>
            </a:r>
            <a:r>
              <a:rPr lang="en-US" altLang="zh-CN" sz="2300" spc="-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3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me feel </a:t>
            </a:r>
            <a:r>
              <a:rPr lang="en-US" altLang="zh-CN" sz="2300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sz="2300" spc="-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sz="23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parents have something </a:t>
            </a:r>
            <a:r>
              <a:rPr lang="en-US" altLang="zh-CN" sz="2300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 sz="2300" spc="-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3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 and c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for us 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ways that go beyond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studying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sometimes gets angry, but she also comforts me with hugs and kind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strong and weak points and always thinks about my feelings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r"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—Li Yufan,15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03386" y="1144503"/>
            <a:ext cx="740908" cy="4800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300" dirty="0"/>
              <a:t>with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717032"/>
            <a:ext cx="11481215" cy="9196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 spc="-100" dirty="0">
                <a:cs typeface="Times New Roman" panose="02020603050405020304" pitchFamily="18" charset="0"/>
              </a:rPr>
              <a:t>8</a:t>
            </a:r>
            <a:r>
              <a:rPr lang="en-US" altLang="zh-CN" sz="2400" spc="-100" dirty="0" smtClean="0">
                <a:cs typeface="Times New Roman" panose="02020603050405020304" pitchFamily="18" charset="0"/>
              </a:rPr>
              <a:t>. </a:t>
            </a:r>
            <a:r>
              <a:rPr lang="en-US" altLang="zh-CN" sz="2300" dirty="0" smtClean="0">
                <a:cs typeface="Times New Roman" panose="02020603050405020304" pitchFamily="18" charset="0"/>
              </a:rPr>
              <a:t>[</a:t>
            </a:r>
            <a:r>
              <a:rPr lang="zh-CN" altLang="zh-CN" sz="23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dirty="0">
                <a:cs typeface="Times New Roman" panose="02020603050405020304" pitchFamily="18" charset="0"/>
              </a:rPr>
              <a:t>]</a:t>
            </a:r>
            <a:r>
              <a:rPr lang="zh-CN" altLang="zh-CN" sz="2300" dirty="0">
                <a:cs typeface="Times New Roman" panose="02020603050405020304" pitchFamily="18" charset="0"/>
              </a:rPr>
              <a:t>考查介词。句意：当我在数学方面遇到困难时</a:t>
            </a:r>
            <a:r>
              <a:rPr lang="en-US" altLang="zh-CN" sz="2300" dirty="0">
                <a:cs typeface="Times New Roman" panose="02020603050405020304" pitchFamily="18" charset="0"/>
              </a:rPr>
              <a:t>,</a:t>
            </a:r>
            <a:r>
              <a:rPr lang="zh-CN" altLang="zh-CN" sz="2300" dirty="0">
                <a:cs typeface="Times New Roman" panose="02020603050405020304" pitchFamily="18" charset="0"/>
              </a:rPr>
              <a:t>人工智能会耐心地逐步帮助我。</a:t>
            </a:r>
            <a:r>
              <a:rPr lang="en-US" altLang="zh-CN" sz="2300" dirty="0">
                <a:cs typeface="Times New Roman" panose="02020603050405020304" pitchFamily="18" charset="0"/>
              </a:rPr>
              <a:t>have trouble with“</a:t>
            </a:r>
            <a:r>
              <a:rPr lang="zh-CN" altLang="zh-CN" sz="2300" dirty="0">
                <a:cs typeface="Times New Roman" panose="02020603050405020304" pitchFamily="18" charset="0"/>
              </a:rPr>
              <a:t>在</a:t>
            </a:r>
            <a:r>
              <a:rPr lang="en-US" altLang="zh-CN" sz="2300" dirty="0">
                <a:cs typeface="Times New Roman" panose="02020603050405020304" pitchFamily="18" charset="0"/>
              </a:rPr>
              <a:t>……</a:t>
            </a:r>
            <a:r>
              <a:rPr lang="zh-CN" altLang="zh-CN" sz="2300" dirty="0">
                <a:cs typeface="Times New Roman" panose="02020603050405020304" pitchFamily="18" charset="0"/>
              </a:rPr>
              <a:t>方面有困难</a:t>
            </a:r>
            <a:r>
              <a:rPr lang="en-US" altLang="zh-CN" sz="2300" dirty="0">
                <a:cs typeface="Times New Roman" panose="02020603050405020304" pitchFamily="18" charset="0"/>
              </a:rPr>
              <a:t>”</a:t>
            </a:r>
            <a:r>
              <a:rPr lang="zh-CN" altLang="zh-CN" sz="2300" dirty="0">
                <a:cs typeface="Times New Roman" panose="02020603050405020304" pitchFamily="18" charset="0"/>
              </a:rPr>
              <a:t>。故填</a:t>
            </a:r>
            <a:r>
              <a:rPr lang="en-US" altLang="zh-CN" sz="2300" dirty="0">
                <a:cs typeface="Times New Roman" panose="02020603050405020304" pitchFamily="18" charset="0"/>
              </a:rPr>
              <a:t>with</a:t>
            </a:r>
            <a:r>
              <a:rPr lang="zh-CN" altLang="zh-CN" sz="23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551590" y="1525076"/>
            <a:ext cx="1003801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300" dirty="0"/>
              <a:t>deeply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65487" y="4590181"/>
            <a:ext cx="11481215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300" dirty="0">
                <a:cs typeface="Times New Roman" panose="02020603050405020304" pitchFamily="18" charset="0"/>
              </a:rPr>
              <a:t>9. [</a:t>
            </a:r>
            <a:r>
              <a:rPr lang="zh-CN" altLang="zh-CN" sz="23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dirty="0">
                <a:cs typeface="Times New Roman" panose="02020603050405020304" pitchFamily="18" charset="0"/>
              </a:rPr>
              <a:t>]</a:t>
            </a:r>
            <a:r>
              <a:rPr lang="zh-CN" altLang="zh-CN" sz="2300" dirty="0">
                <a:cs typeface="Times New Roman" panose="02020603050405020304" pitchFamily="18" charset="0"/>
              </a:rPr>
              <a:t>考查副词。句意：他们以超越学习的方式深深地爱着我们。</a:t>
            </a:r>
            <a:r>
              <a:rPr lang="en-US" altLang="zh-CN" sz="2300" dirty="0">
                <a:cs typeface="Times New Roman" panose="02020603050405020304" pitchFamily="18" charset="0"/>
              </a:rPr>
              <a:t>deep“</a:t>
            </a:r>
            <a:r>
              <a:rPr lang="zh-CN" altLang="zh-CN" sz="2300" dirty="0">
                <a:cs typeface="Times New Roman" panose="02020603050405020304" pitchFamily="18" charset="0"/>
              </a:rPr>
              <a:t>深的</a:t>
            </a:r>
            <a:r>
              <a:rPr lang="en-US" altLang="zh-CN" sz="2300" dirty="0">
                <a:cs typeface="Times New Roman" panose="02020603050405020304" pitchFamily="18" charset="0"/>
              </a:rPr>
              <a:t>”,</a:t>
            </a:r>
            <a:r>
              <a:rPr lang="zh-CN" altLang="zh-CN" sz="2300" dirty="0">
                <a:cs typeface="Times New Roman" panose="02020603050405020304" pitchFamily="18" charset="0"/>
              </a:rPr>
              <a:t>此处用其副词形式修饰动词</a:t>
            </a:r>
            <a:r>
              <a:rPr lang="en-US" altLang="zh-CN" sz="2300" dirty="0">
                <a:cs typeface="Times New Roman" panose="02020603050405020304" pitchFamily="18" charset="0"/>
              </a:rPr>
              <a:t>love and care for</a:t>
            </a:r>
            <a:r>
              <a:rPr lang="zh-CN" altLang="zh-CN" sz="2300" dirty="0">
                <a:cs typeface="Times New Roman" panose="02020603050405020304" pitchFamily="18" charset="0"/>
              </a:rPr>
              <a:t>。故填</a:t>
            </a:r>
            <a:r>
              <a:rPr lang="en-US" altLang="zh-CN" sz="2300" dirty="0">
                <a:cs typeface="Times New Roman" panose="02020603050405020304" pitchFamily="18" charset="0"/>
              </a:rPr>
              <a:t>deeply</a:t>
            </a:r>
            <a:r>
              <a:rPr lang="zh-CN" altLang="zh-CN" sz="23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50943" y="2407710"/>
            <a:ext cx="1741182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300" dirty="0"/>
              <a:t>understands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65487" y="5481436"/>
            <a:ext cx="11481215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300" dirty="0">
                <a:cs typeface="Times New Roman" panose="02020603050405020304" pitchFamily="18" charset="0"/>
              </a:rPr>
              <a:t>10. [</a:t>
            </a:r>
            <a:r>
              <a:rPr lang="zh-CN" altLang="zh-CN" sz="23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dirty="0">
                <a:cs typeface="Times New Roman" panose="02020603050405020304" pitchFamily="18" charset="0"/>
              </a:rPr>
              <a:t>]</a:t>
            </a:r>
            <a:r>
              <a:rPr lang="zh-CN" altLang="zh-CN" sz="2300" dirty="0">
                <a:cs typeface="Times New Roman" panose="02020603050405020304" pitchFamily="18" charset="0"/>
              </a:rPr>
              <a:t>考查动词。句意：她理解我的长处和短处</a:t>
            </a:r>
            <a:r>
              <a:rPr lang="en-US" altLang="zh-CN" sz="2300" dirty="0">
                <a:cs typeface="Times New Roman" panose="02020603050405020304" pitchFamily="18" charset="0"/>
              </a:rPr>
              <a:t>,</a:t>
            </a:r>
            <a:r>
              <a:rPr lang="zh-CN" altLang="zh-CN" sz="2300" dirty="0">
                <a:cs typeface="Times New Roman" panose="02020603050405020304" pitchFamily="18" charset="0"/>
              </a:rPr>
              <a:t>总是考虑我的感受。</a:t>
            </a:r>
            <a:r>
              <a:rPr lang="en-US" altLang="zh-CN" sz="2300" dirty="0">
                <a:cs typeface="Times New Roman" panose="02020603050405020304" pitchFamily="18" charset="0"/>
              </a:rPr>
              <a:t>understand“</a:t>
            </a:r>
            <a:r>
              <a:rPr lang="zh-CN" altLang="zh-CN" sz="2300" dirty="0">
                <a:cs typeface="Times New Roman" panose="02020603050405020304" pitchFamily="18" charset="0"/>
              </a:rPr>
              <a:t>理解</a:t>
            </a:r>
            <a:r>
              <a:rPr lang="en-US" altLang="zh-CN" sz="2300" dirty="0">
                <a:cs typeface="Times New Roman" panose="02020603050405020304" pitchFamily="18" charset="0"/>
              </a:rPr>
              <a:t>”,</a:t>
            </a:r>
            <a:r>
              <a:rPr lang="zh-CN" altLang="zh-CN" sz="2300" dirty="0">
                <a:cs typeface="Times New Roman" panose="02020603050405020304" pitchFamily="18" charset="0"/>
              </a:rPr>
              <a:t>时态为一般现在时</a:t>
            </a:r>
            <a:r>
              <a:rPr lang="en-US" altLang="zh-CN" sz="2300" dirty="0">
                <a:cs typeface="Times New Roman" panose="02020603050405020304" pitchFamily="18" charset="0"/>
              </a:rPr>
              <a:t>,</a:t>
            </a:r>
            <a:r>
              <a:rPr lang="zh-CN" altLang="zh-CN" sz="2300" dirty="0">
                <a:cs typeface="Times New Roman" panose="02020603050405020304" pitchFamily="18" charset="0"/>
              </a:rPr>
              <a:t>主语为</a:t>
            </a:r>
            <a:r>
              <a:rPr lang="en-US" altLang="zh-CN" sz="2300" dirty="0">
                <a:cs typeface="Times New Roman" panose="02020603050405020304" pitchFamily="18" charset="0"/>
              </a:rPr>
              <a:t>She,</a:t>
            </a:r>
            <a:r>
              <a:rPr lang="zh-CN" altLang="zh-CN" sz="2300" dirty="0">
                <a:cs typeface="Times New Roman" panose="02020603050405020304" pitchFamily="18" charset="0"/>
              </a:rPr>
              <a:t>用动词第三人称单数形式。故填</a:t>
            </a:r>
            <a:r>
              <a:rPr lang="en-US" altLang="zh-CN" sz="2300" dirty="0">
                <a:cs typeface="Times New Roman" panose="02020603050405020304" pitchFamily="18" charset="0"/>
              </a:rPr>
              <a:t>understands</a:t>
            </a:r>
            <a:r>
              <a:rPr lang="zh-CN" altLang="zh-CN" sz="23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2" grpId="0"/>
      <p:bldP spid="14" grpId="0"/>
      <p:bldP spid="1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587</Words>
  <Application>Microsoft Office PowerPoint</Application>
  <PresentationFormat>自定义</PresentationFormat>
  <Paragraphs>34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2025-09-17T19:01:30Z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